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6.png" ContentType="image/png"/>
  <Override PartName="/ppt/media/image8.wmf" ContentType="image/x-wmf"/>
  <Override PartName="/ppt/media/image7.png" ContentType="image/png"/>
  <Override PartName="/ppt/media/image9.png" ContentType="image/png"/>
  <Override PartName="/ppt/media/image2.png" ContentType="image/png"/>
  <Override PartName="/ppt/media/image1.png" ContentType="image/png"/>
  <Override PartName="/ppt/media/image4.png" ContentType="image/png"/>
  <Override PartName="/ppt/media/image5.jpeg" ContentType="image/jpeg"/>
  <Override PartName="/ppt/media/image3.png" ContentType="image/png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8D956FF3-51E6-4892-B669-1E59B25F0728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AC603C34-A514-44CF-901D-6AD781C60AAF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63B4071-7CDA-4D26-BF7A-E958ABD6B9FD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23.8.22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BF6ADAE-1728-4397-9878-9F2DA53FD1B4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hyperlink" Target="mailto:demehina_ln@kunpp.ru" TargetMode="Externa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http://www.atomproperty.ru/" TargetMode="External"/><Relationship Id="rId7" Type="http://schemas.openxmlformats.org/officeDocument/2006/relationships/hyperlink" Target="http://www.atomproperty.ru/" TargetMode="External"/><Relationship Id="rId8" Type="http://schemas.openxmlformats.org/officeDocument/2006/relationships/hyperlink" Target="http://www.atomproperty.ru/" TargetMode="External"/><Relationship Id="rId9" Type="http://schemas.openxmlformats.org/officeDocument/2006/relationships/hyperlink" Target="http://www.atomproperty.ru/" TargetMode="External"/><Relationship Id="rId10" Type="http://schemas.openxmlformats.org/officeDocument/2006/relationships/hyperlink" Target="http://www.atomproperty.ru/" TargetMode="External"/><Relationship Id="rId11" Type="http://schemas.openxmlformats.org/officeDocument/2006/relationships/hyperlink" Target="http://www.fabrikant.ru/" TargetMode="External"/><Relationship Id="rId12" Type="http://schemas.openxmlformats.org/officeDocument/2006/relationships/hyperlink" Target="http://www.fabrikant.ru/" TargetMode="External"/><Relationship Id="rId13" Type="http://schemas.openxmlformats.org/officeDocument/2006/relationships/image" Target="../media/image5.jpeg"/><Relationship Id="rId14" Type="http://schemas.openxmlformats.org/officeDocument/2006/relationships/image" Target="../media/image6.png"/><Relationship Id="rId15" Type="http://schemas.openxmlformats.org/officeDocument/2006/relationships/image" Target="../media/image7.png"/><Relationship Id="rId16" Type="http://schemas.openxmlformats.org/officeDocument/2006/relationships/image" Target="../media/image8.wmf"/><Relationship Id="rId17" Type="http://schemas.openxmlformats.org/officeDocument/2006/relationships/image" Target="../media/image9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251640" y="1222560"/>
            <a:ext cx="4968360" cy="3117960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8" name="Picture 2" descr=""/>
          <p:cNvPicPr/>
          <p:nvPr/>
        </p:nvPicPr>
        <p:blipFill>
          <a:blip r:embed="rId1"/>
          <a:stretch/>
        </p:blipFill>
        <p:spPr>
          <a:xfrm>
            <a:off x="0" y="-2736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9" name="CustomShape 2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3"/>
          <p:cNvSpPr/>
          <p:nvPr/>
        </p:nvSpPr>
        <p:spPr>
          <a:xfrm>
            <a:off x="5652000" y="1268640"/>
            <a:ext cx="3419640" cy="285840"/>
          </a:xfrm>
          <a:prstGeom prst="rect">
            <a:avLst/>
          </a:prstGeom>
          <a:gradFill rotWithShape="0">
            <a:gsLst>
              <a:gs pos="0">
                <a:srgbClr val="2371ab">
                  <a:alpha val="80000"/>
                </a:srgbClr>
              </a:gs>
              <a:gs pos="100000">
                <a:srgbClr val="2e94de">
                  <a:alpha val="80000"/>
                </a:srgbClr>
              </a:gs>
            </a:gsLst>
            <a:lin ang="16200000"/>
          </a:gradFill>
          <a:ln w="9360">
            <a:solidFill>
              <a:srgbClr val="4093cf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9720" rIns="99720" tIns="56880" bIns="56880" anchor="ctr">
            <a:noAutofit/>
          </a:bodyPr>
          <a:p>
            <a:pPr algn="ctr">
              <a:lnSpc>
                <a:spcPct val="90000"/>
              </a:lnSpc>
              <a:spcAft>
                <a:spcPts val="420"/>
              </a:spcAft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Arial"/>
              </a:rPr>
              <a:t>Земельный участок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51" name="TextShape 4"/>
          <p:cNvSpPr txBox="1"/>
          <p:nvPr/>
        </p:nvSpPr>
        <p:spPr>
          <a:xfrm>
            <a:off x="468360" y="77760"/>
            <a:ext cx="8206920" cy="902880"/>
          </a:xfrm>
          <a:prstGeom prst="rect">
            <a:avLst/>
          </a:prstGeom>
          <a:noFill/>
          <a:ln>
            <a:noFill/>
          </a:ln>
          <a:effectLst>
            <a:outerShdw dist="17819" dir="2700000">
              <a:srgbClr val="0000ff">
                <a:alpha val="50000"/>
              </a:srgbClr>
            </a:outerShdw>
          </a:effectLst>
        </p:spPr>
        <p:txBody>
          <a:bodyPr lIns="0" rIns="0" tIns="0" bIns="0" anchor="ctr">
            <a:norm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Arial"/>
              </a:rPr>
              <a:t>Земельный участок </a:t>
            </a:r>
            <a:br/>
            <a:r>
              <a:rPr b="1" lang="ru-RU" sz="2400" spc="-1" strike="noStrike">
                <a:solidFill>
                  <a:srgbClr val="ffffff"/>
                </a:solidFill>
                <a:latin typeface="Arial"/>
              </a:rPr>
              <a:t>Курская обл., г. Курчатов, мкр. 6-а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CustomShape 5"/>
          <p:cNvSpPr/>
          <p:nvPr/>
        </p:nvSpPr>
        <p:spPr>
          <a:xfrm>
            <a:off x="85320" y="6505560"/>
            <a:ext cx="220680" cy="303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953735"/>
                </a:solidFill>
                <a:latin typeface="Calibri"/>
              </a:rPr>
              <a:t>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53" name="CustomShape 6"/>
          <p:cNvSpPr/>
          <p:nvPr/>
        </p:nvSpPr>
        <p:spPr>
          <a:xfrm>
            <a:off x="5508360" y="1556640"/>
            <a:ext cx="3491280" cy="2664000"/>
          </a:xfrm>
          <a:custGeom>
            <a:avLst/>
            <a:gdLst/>
            <a:ahLst/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180000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180000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Площадь: 8400 кв.м.</a:t>
            </a:r>
            <a:endParaRPr b="0" lang="ru-RU" sz="1200" spc="-1" strike="noStrike">
              <a:latin typeface="Arial"/>
            </a:endParaRPr>
          </a:p>
          <a:p>
            <a:pPr marL="180000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  <a:p>
            <a:pPr marL="180000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Право: </a:t>
            </a:r>
            <a:r>
              <a:rPr b="1" lang="ru-RU" sz="1150" spc="-1" strike="noStrike">
                <a:solidFill>
                  <a:srgbClr val="000000"/>
                </a:solidFill>
                <a:latin typeface="Calibri"/>
              </a:rPr>
              <a:t>собственность АО «Концерн Росэнергоатом»</a:t>
            </a:r>
            <a:endParaRPr b="0" lang="ru-RU" sz="1150" spc="-1" strike="noStrike">
              <a:latin typeface="Arial"/>
            </a:endParaRPr>
          </a:p>
          <a:p>
            <a:pPr marL="180000">
              <a:lnSpc>
                <a:spcPct val="100000"/>
              </a:lnSpc>
            </a:pPr>
            <a:endParaRPr b="0" lang="ru-RU" sz="1150" spc="-1" strike="noStrike">
              <a:latin typeface="Arial"/>
            </a:endParaRPr>
          </a:p>
          <a:p>
            <a:pPr marL="180000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Кадастровый номер: 46:31:010606:178</a:t>
            </a:r>
            <a:endParaRPr b="0" lang="ru-RU" sz="1200" spc="-1" strike="noStrike">
              <a:latin typeface="Arial"/>
            </a:endParaRPr>
          </a:p>
          <a:p>
            <a:pPr marL="180000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  <a:p>
            <a:pPr marL="180000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Обременения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</a:rPr>
              <a:t>: </a:t>
            </a:r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не зарегистрировано </a:t>
            </a:r>
            <a:endParaRPr b="0" lang="ru-RU" sz="1200" spc="-1" strike="noStrike">
              <a:latin typeface="Arial"/>
            </a:endParaRPr>
          </a:p>
          <a:p>
            <a:pPr marL="180000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  <a:p>
            <a:pPr marL="180000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Категория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</a:rPr>
              <a:t>: </a:t>
            </a:r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земли населенных пунктов</a:t>
            </a:r>
            <a:endParaRPr b="0" lang="ru-RU" sz="1200" spc="-1" strike="noStrike">
              <a:latin typeface="Arial"/>
            </a:endParaRPr>
          </a:p>
          <a:p>
            <a:pPr marL="180000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  <a:p>
            <a:pPr marL="180000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ВРИ: под размещение многоэтажного жилого дома № 602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54" name="CustomShape 7"/>
          <p:cNvSpPr/>
          <p:nvPr/>
        </p:nvSpPr>
        <p:spPr>
          <a:xfrm>
            <a:off x="5508360" y="3069000"/>
            <a:ext cx="3599640" cy="1049400"/>
          </a:xfrm>
          <a:custGeom>
            <a:avLst/>
            <a:gdLst/>
            <a:ahLst/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CustomShape 8"/>
          <p:cNvSpPr/>
          <p:nvPr/>
        </p:nvSpPr>
        <p:spPr>
          <a:xfrm>
            <a:off x="5639760" y="4478400"/>
            <a:ext cx="3419640" cy="287640"/>
          </a:xfrm>
          <a:prstGeom prst="rect">
            <a:avLst/>
          </a:prstGeom>
          <a:gradFill rotWithShape="0">
            <a:gsLst>
              <a:gs pos="0">
                <a:srgbClr val="2371ab">
                  <a:alpha val="80000"/>
                </a:srgbClr>
              </a:gs>
              <a:gs pos="100000">
                <a:srgbClr val="2e94de">
                  <a:alpha val="80000"/>
                </a:srgbClr>
              </a:gs>
            </a:gsLst>
            <a:lin ang="16200000"/>
          </a:gradFill>
          <a:ln w="9360">
            <a:solidFill>
              <a:srgbClr val="4093cf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9720" rIns="99720" tIns="56880" bIns="56880" anchor="ctr">
            <a:noAutofit/>
          </a:bodyPr>
          <a:p>
            <a:pPr algn="ctr">
              <a:lnSpc>
                <a:spcPct val="90000"/>
              </a:lnSpc>
              <a:spcAft>
                <a:spcPts val="420"/>
              </a:spcAft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Arial"/>
              </a:rPr>
              <a:t>Контактная информация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56" name="CustomShape 9"/>
          <p:cNvSpPr/>
          <p:nvPr/>
        </p:nvSpPr>
        <p:spPr>
          <a:xfrm>
            <a:off x="5526000" y="4809240"/>
            <a:ext cx="3582000" cy="173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Булеев Владимир Николаевич/8(47131)</a:t>
            </a:r>
            <a:r>
              <a:rPr b="1" lang="en-US" sz="1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5-33-19 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</a:rPr>
              <a:t>E-mail</a:t>
            </a:r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: </a:t>
            </a:r>
            <a:r>
              <a:rPr b="1" lang="en-US" sz="1200" spc="-1" strike="noStrike">
                <a:solidFill>
                  <a:srgbClr val="000000"/>
                </a:solidFill>
                <a:latin typeface="Calibri"/>
              </a:rPr>
              <a:t>buleev_vn@kunpp.ru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Демехина Людмила Николаевна/8(47131)</a:t>
            </a:r>
            <a:r>
              <a:rPr b="1" lang="en-US" sz="1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5-43-30 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</a:rPr>
              <a:t>E-mail</a:t>
            </a:r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: </a:t>
            </a:r>
            <a:r>
              <a:rPr b="1" lang="en-US" sz="12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demehina_ln@kunpp.ru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Мосолова Юлия Дмитриевна/8(47131)</a:t>
            </a:r>
            <a:r>
              <a:rPr b="1" lang="en-US" sz="1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5-44-20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Calibri"/>
              </a:rPr>
              <a:t>E-mail</a:t>
            </a:r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: </a:t>
            </a:r>
            <a:r>
              <a:rPr b="1" lang="en-US" sz="1200" spc="-1" strike="noStrike">
                <a:solidFill>
                  <a:srgbClr val="000000"/>
                </a:solidFill>
                <a:latin typeface="Calibri"/>
              </a:rPr>
              <a:t>alusova_jd@kunpp.ru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  <p:pic>
        <p:nvPicPr>
          <p:cNvPr id="57" name="Picture 2" descr=""/>
          <p:cNvPicPr/>
          <p:nvPr/>
        </p:nvPicPr>
        <p:blipFill>
          <a:blip r:embed="rId3"/>
          <a:stretch/>
        </p:blipFill>
        <p:spPr>
          <a:xfrm>
            <a:off x="198360" y="1302840"/>
            <a:ext cx="4968360" cy="304812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58" name="CustomShape 10"/>
          <p:cNvSpPr/>
          <p:nvPr/>
        </p:nvSpPr>
        <p:spPr>
          <a:xfrm>
            <a:off x="251640" y="1340640"/>
            <a:ext cx="4861800" cy="820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4f81bd"/>
                </a:solidFill>
                <a:latin typeface="Calibri"/>
              </a:rPr>
              <a:t>Аукцион на понижение по продаже ЗУ, начальная стоимость – 28938000.,  шаг аукциона – 1 025 500 руб., цена отсечения – 20734000, размер задатка – 2 073 400 руб., дата проведения аукциона : 12.09.2022                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59" name="CustomShape 11"/>
          <p:cNvSpPr/>
          <p:nvPr/>
        </p:nvSpPr>
        <p:spPr>
          <a:xfrm>
            <a:off x="263520" y="2555640"/>
            <a:ext cx="46954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Расположение актива на карте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(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яндекс-карты, на месте расположения актива поставить значок       )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60" name="Picture 2" descr=""/>
          <p:cNvPicPr/>
          <p:nvPr/>
        </p:nvPicPr>
        <p:blipFill>
          <a:blip r:embed="rId4"/>
          <a:stretch/>
        </p:blipFill>
        <p:spPr>
          <a:xfrm>
            <a:off x="204480" y="4697640"/>
            <a:ext cx="2412360" cy="14446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61" name="Picture 2" descr=""/>
          <p:cNvPicPr/>
          <p:nvPr/>
        </p:nvPicPr>
        <p:blipFill>
          <a:blip r:embed="rId5"/>
          <a:stretch/>
        </p:blipFill>
        <p:spPr>
          <a:xfrm>
            <a:off x="2717640" y="4697640"/>
            <a:ext cx="2412360" cy="144936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62" name="CustomShape 12"/>
          <p:cNvSpPr/>
          <p:nvPr/>
        </p:nvSpPr>
        <p:spPr>
          <a:xfrm>
            <a:off x="683640" y="5229360"/>
            <a:ext cx="1439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Фото актива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3" name="CustomShape 13"/>
          <p:cNvSpPr/>
          <p:nvPr/>
        </p:nvSpPr>
        <p:spPr>
          <a:xfrm>
            <a:off x="189000" y="6420600"/>
            <a:ext cx="8136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</a:rPr>
              <a:t>Ссылка на </a:t>
            </a:r>
            <a:r>
              <a:rPr b="1" lang="en-US" sz="1400" spc="-1" strike="noStrike">
                <a:solidFill>
                  <a:srgbClr val="000000"/>
                </a:solidFill>
                <a:latin typeface="Calibri"/>
              </a:rPr>
              <a:t>atomproperty.ru </a:t>
            </a:r>
            <a:r>
              <a:rPr b="1" lang="ru-RU" sz="1400" spc="-1" strike="noStrike">
                <a:solidFill>
                  <a:srgbClr val="000000"/>
                </a:solidFill>
                <a:latin typeface="Calibri"/>
              </a:rPr>
              <a:t>и ЭТП: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800" spc="-1" strike="noStrike" u="sng">
                <a:solidFill>
                  <a:srgbClr val="0000ff"/>
                </a:solidFill>
                <a:uFillTx/>
                <a:latin typeface="Calibri"/>
                <a:hlinkClick r:id="rId6"/>
              </a:rPr>
              <a:t>www</a:t>
            </a:r>
            <a:r>
              <a:rPr b="0" lang="ru-RU" sz="1800" spc="-1" strike="noStrike" u="sng">
                <a:solidFill>
                  <a:srgbClr val="0000ff"/>
                </a:solidFill>
                <a:uFillTx/>
                <a:latin typeface="Calibri"/>
                <a:hlinkClick r:id="rId7"/>
              </a:rPr>
              <a:t>.</a:t>
            </a:r>
            <a:r>
              <a:rPr b="0" lang="en-US" sz="1800" spc="-1" strike="noStrike" u="sng">
                <a:solidFill>
                  <a:srgbClr val="0000ff"/>
                </a:solidFill>
                <a:uFillTx/>
                <a:latin typeface="Calibri"/>
                <a:hlinkClick r:id="rId8"/>
              </a:rPr>
              <a:t>atomproperty</a:t>
            </a:r>
            <a:r>
              <a:rPr b="0" lang="ru-RU" sz="1800" spc="-1" strike="noStrike" u="sng">
                <a:solidFill>
                  <a:srgbClr val="0000ff"/>
                </a:solidFill>
                <a:uFillTx/>
                <a:latin typeface="Calibri"/>
                <a:hlinkClick r:id="rId9"/>
              </a:rPr>
              <a:t>.</a:t>
            </a:r>
            <a:r>
              <a:rPr b="0" lang="en-US" sz="1800" spc="-1" strike="noStrike" u="sng">
                <a:solidFill>
                  <a:srgbClr val="0000ff"/>
                </a:solidFill>
                <a:uFillTx/>
                <a:latin typeface="Calibri"/>
                <a:hlinkClick r:id="rId10"/>
              </a:rPr>
              <a:t>ru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,</a:t>
            </a:r>
            <a:r>
              <a:rPr b="1" lang="ru-RU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" strike="noStrike" u="sng">
                <a:solidFill>
                  <a:srgbClr val="0000ff"/>
                </a:solidFill>
                <a:uFillTx/>
                <a:latin typeface="Calibri"/>
                <a:hlinkClick r:id="rId11"/>
              </a:rPr>
              <a:t>http://</a:t>
            </a:r>
            <a:r>
              <a:rPr b="0" lang="ru-RU" sz="1800" spc="-1" strike="noStrike" u="sng">
                <a:solidFill>
                  <a:srgbClr val="0000ff"/>
                </a:solidFill>
                <a:uFillTx/>
                <a:latin typeface="Calibri"/>
                <a:hlinkClick r:id="rId12"/>
              </a:rPr>
              <a:t>www.fabrikant.ru</a:t>
            </a:r>
            <a:r>
              <a:rPr b="0" lang="ru-RU" sz="1800" spc="-1" strike="noStrike" u="sng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b="1" lang="ru-RU" sz="1400" spc="-1" strike="noStrike">
                <a:solidFill>
                  <a:srgbClr val="000000"/>
                </a:solidFill>
                <a:latin typeface="Calibri"/>
              </a:rPr>
              <a:t>  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64" name="CustomShape 14"/>
          <p:cNvSpPr/>
          <p:nvPr/>
        </p:nvSpPr>
        <p:spPr>
          <a:xfrm>
            <a:off x="2843640" y="3182400"/>
            <a:ext cx="234000" cy="232560"/>
          </a:xfrm>
          <a:prstGeom prst="teardrop">
            <a:avLst>
              <a:gd name="adj" fmla="val 100000"/>
            </a:avLst>
          </a:prstGeom>
          <a:blipFill rotWithShape="0">
            <a:blip r:embed="rId1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5" name="Рисунок 30" descr=""/>
          <p:cNvPicPr/>
          <p:nvPr/>
        </p:nvPicPr>
        <p:blipFill>
          <a:blip r:embed="rId14"/>
          <a:stretch/>
        </p:blipFill>
        <p:spPr>
          <a:xfrm>
            <a:off x="395640" y="2203920"/>
            <a:ext cx="4563360" cy="2074680"/>
          </a:xfrm>
          <a:prstGeom prst="rect">
            <a:avLst/>
          </a:prstGeom>
          <a:ln>
            <a:noFill/>
          </a:ln>
        </p:spPr>
      </p:pic>
      <p:pic>
        <p:nvPicPr>
          <p:cNvPr id="66" name="Рисунок 26" descr="КУРСКАЯ АЭС_горизонтальный_рус_сокр"/>
          <p:cNvPicPr/>
          <p:nvPr/>
        </p:nvPicPr>
        <p:blipFill>
          <a:blip r:embed="rId15"/>
          <a:srcRect l="0" t="0" r="50748" b="0"/>
          <a:stretch/>
        </p:blipFill>
        <p:spPr>
          <a:xfrm flipH="1">
            <a:off x="2124000" y="3561120"/>
            <a:ext cx="471240" cy="414000"/>
          </a:xfrm>
          <a:prstGeom prst="rect">
            <a:avLst/>
          </a:prstGeom>
          <a:ln>
            <a:noFill/>
          </a:ln>
        </p:spPr>
      </p:pic>
      <p:pic>
        <p:nvPicPr>
          <p:cNvPr id="67" name="Рисунок 1" descr=""/>
          <p:cNvPicPr/>
          <p:nvPr/>
        </p:nvPicPr>
        <p:blipFill>
          <a:blip r:embed="rId16"/>
          <a:stretch/>
        </p:blipFill>
        <p:spPr>
          <a:xfrm>
            <a:off x="198360" y="4697640"/>
            <a:ext cx="2396520" cy="1444680"/>
          </a:xfrm>
          <a:prstGeom prst="rect">
            <a:avLst/>
          </a:prstGeom>
          <a:ln>
            <a:noFill/>
          </a:ln>
        </p:spPr>
      </p:pic>
      <p:pic>
        <p:nvPicPr>
          <p:cNvPr id="68" name="Рисунок 3" descr=""/>
          <p:cNvPicPr/>
          <p:nvPr/>
        </p:nvPicPr>
        <p:blipFill>
          <a:blip r:embed="rId17"/>
          <a:srcRect l="0" t="0" r="2174" b="36348"/>
          <a:stretch/>
        </p:blipFill>
        <p:spPr>
          <a:xfrm>
            <a:off x="2717640" y="4721400"/>
            <a:ext cx="2396160" cy="1421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4900</TotalTime>
  <Application>LibreOffice/6.4.6.2$Linux_X86_64 LibreOffice_project/40$Build-2</Application>
  <Words>147</Words>
  <Paragraphs>29</Paragraphs>
  <Company>Rosatom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2016-10-31T13:36:47Z</dcterms:created>
  <dc:creator>Горина Зоя Александровна</dc:creator>
  <dc:description/>
  <dc:language>ru-RU</dc:language>
  <cp:lastModifiedBy>Демехина Людмила Николаевна</cp:lastModifiedBy>
  <cp:lastPrinted>2022-01-17T11:42:00Z</cp:lastPrinted>
  <dcterms:modified xsi:type="dcterms:W3CDTF">2022-08-22T12:40:28Z</dcterms:modified>
  <cp:revision>79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Rosatom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</vt:i4>
  </property>
</Properties>
</file>