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media/image6.png" ContentType="image/png"/>
  <Override PartName="/ppt/media/image2.png" ContentType="image/png"/>
  <Override PartName="/ppt/media/image7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_rels/.rels" ContentType="application/vnd.openxmlformats-package.relationshi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2000" spc="-1" strike="noStrike"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ru-RU" sz="1400" spc="-1" strike="noStrike">
                <a:latin typeface="Times New Roman"/>
              </a:rPr>
              <a:t>&lt;верхний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ru-RU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5FA21138-16CB-44A9-9940-1B549D59FA03}" type="slidenum">
              <a:rPr b="0" lang="ru-RU" sz="1400" spc="-1" strike="noStrike">
                <a:latin typeface="Times New Roman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200" cy="3427200"/>
          </a:xfrm>
          <a:prstGeom prst="rect">
            <a:avLst/>
          </a:prstGeom>
          <a:ln w="0">
            <a:noFill/>
          </a:ln>
        </p:spPr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600" cy="4113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ru-RU" sz="20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0000" cy="455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9677542-2930-4F1E-A7FF-C8BF58E60575}" type="slidenum">
              <a:rPr b="0" lang="ru-RU" sz="1200" spc="-1" strike="noStrike">
                <a:solidFill>
                  <a:srgbClr val="000000"/>
                </a:solidFill>
                <a:latin typeface="+mn-lt"/>
                <a:ea typeface="+mn-ea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F5662F-DA74-43C6-8DDE-EC8A78E8A9D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70AC64-C96B-4E5A-8428-4E2E56B951E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1451968-BA07-4035-92AD-D4D8FB3CF66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370FA5-E577-42B9-9F3E-E0B533A25C0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D9E383-E761-47B1-8D4E-4B897EA4B5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79D3C9B-3F26-4DD7-B33B-6AE58CB978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5527EBE-DF42-4E4C-97C3-D74A3A6ED7A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BFEBBF-2FAC-41E8-8A3B-94A31635DC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D4ADB0-961B-41A4-9B76-A50A6C3CF2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F57D895-144F-450E-80E9-768298792AC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63E5A9-D9A9-449F-8774-D1103658B0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DE0214-A8E2-43FD-8302-7EAA64A25A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124080" y="6356520"/>
            <a:ext cx="289368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latin typeface="Times New Roman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1F1777C-B22C-4B89-8682-99FDBD28DC8A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5720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s://www.fabrikant.ru/v2/trades/procedure/view/F0nwkoUYGGlGmqQsy2uH1g/" TargetMode="External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2"/>
          <p:cNvSpPr/>
          <p:nvPr/>
        </p:nvSpPr>
        <p:spPr>
          <a:xfrm>
            <a:off x="251640" y="1222560"/>
            <a:ext cx="4966920" cy="3116520"/>
          </a:xfrm>
          <a:prstGeom prst="rect">
            <a:avLst/>
          </a:prstGeom>
          <a:solidFill>
            <a:schemeClr val="bg1">
              <a:alpha val="23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Picture 2" descr=""/>
          <p:cNvPicPr/>
          <p:nvPr/>
        </p:nvPicPr>
        <p:blipFill>
          <a:blip r:embed="rId1"/>
          <a:stretch/>
        </p:blipFill>
        <p:spPr>
          <a:xfrm>
            <a:off x="36720" y="-180000"/>
            <a:ext cx="9142200" cy="6856200"/>
          </a:xfrm>
          <a:prstGeom prst="rect">
            <a:avLst/>
          </a:prstGeom>
          <a:ln w="0">
            <a:noFill/>
          </a:ln>
        </p:spPr>
      </p:pic>
      <p:sp>
        <p:nvSpPr>
          <p:cNvPr id="49" name="Rectangle 2"/>
          <p:cNvSpPr/>
          <p:nvPr/>
        </p:nvSpPr>
        <p:spPr>
          <a:xfrm>
            <a:off x="0" y="0"/>
            <a:ext cx="9142200" cy="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68360" y="77760"/>
            <a:ext cx="8205480" cy="901440"/>
          </a:xfrm>
          <a:prstGeom prst="rect">
            <a:avLst/>
          </a:prstGeom>
          <a:noFill/>
          <a:ln w="0">
            <a:noFill/>
          </a:ln>
          <a:effectLst>
            <a:outerShdw dist="16800" dir="2700000" blurRad="0" rotWithShape="0">
              <a:srgbClr val="0000ff">
                <a:alpha val="50000"/>
              </a:srgbClr>
            </a:outerShdw>
          </a:effectLst>
        </p:spPr>
        <p:txBody>
          <a:bodyPr numCol="1" spcCol="0" lIns="0" rIns="0" tIns="0" bIns="0" anchor="ctr">
            <a:normAutofit fontScale="81000"/>
          </a:bodyPr>
          <a:p>
            <a:pPr algn="ctr">
              <a:lnSpc>
                <a:spcPct val="100000"/>
              </a:lnSpc>
              <a:buNone/>
            </a:pPr>
            <a:r>
              <a:rPr b="0" lang="ru-RU" sz="2400" spc="-1" strike="noStrike">
                <a:latin typeface="Arial"/>
                <a:ea typeface="Times New Roman"/>
              </a:rPr>
              <a:t>Объект недвижимого имущества (сооружение) «Отвод на ВЛ 110 кВ распределительная подстанция «Береговая» - ПС «Южный»</a:t>
            </a:r>
            <a:br>
              <a:rPr sz="2400"/>
            </a:br>
            <a:r>
              <a:rPr b="0" lang="ru-RU" sz="2400" spc="-1" strike="noStrike">
                <a:latin typeface="Arial"/>
                <a:ea typeface="Times New Roman"/>
              </a:rPr>
              <a:t>Чукотский автономный округ, р-н Чаунский, г. Певек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51" name="Прямоугольник 69"/>
          <p:cNvSpPr/>
          <p:nvPr/>
        </p:nvSpPr>
        <p:spPr>
          <a:xfrm>
            <a:off x="85320" y="6505560"/>
            <a:ext cx="219240" cy="30276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1400" spc="-1" strike="noStrike">
                <a:solidFill>
                  <a:srgbClr val="953735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52" name="TextBox 170"/>
          <p:cNvSpPr/>
          <p:nvPr/>
        </p:nvSpPr>
        <p:spPr>
          <a:xfrm>
            <a:off x="5580000" y="1332720"/>
            <a:ext cx="3418200" cy="28620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9720" rIns="99720" tIns="56880" bIns="56880" anchor="ctr">
            <a:noAutofit/>
          </a:bodyPr>
          <a:p>
            <a:pPr algn="ctr">
              <a:lnSpc>
                <a:spcPct val="90000"/>
              </a:lnSpc>
              <a:spcAft>
                <a:spcPts val="420"/>
              </a:spcAft>
              <a:buNone/>
              <a:tabLst>
                <a:tab algn="l" pos="0"/>
              </a:tabLst>
            </a:pPr>
            <a:r>
              <a:rPr b="1" lang="ru-RU" sz="1200" spc="-1" strike="noStrike">
                <a:solidFill>
                  <a:srgbClr val="ffffff"/>
                </a:solidFill>
                <a:latin typeface="Arial"/>
                <a:ea typeface="DejaVu Sans"/>
              </a:rPr>
              <a:t>Объекты НИ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3" name="Полилиния 194"/>
          <p:cNvSpPr/>
          <p:nvPr/>
        </p:nvSpPr>
        <p:spPr>
          <a:xfrm>
            <a:off x="5508360" y="1556640"/>
            <a:ext cx="3598200" cy="1266840"/>
          </a:xfrm>
          <a:custGeom>
            <a:avLst/>
            <a:gdLst/>
            <a:ahLst/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PlaceHolder 2"/>
          <p:cNvSpPr>
            <a:spLocks noGrp="1"/>
          </p:cNvSpPr>
          <p:nvPr>
            <p:ph type="sldNum" idx="7"/>
          </p:nvPr>
        </p:nvSpPr>
        <p:spPr>
          <a:xfrm>
            <a:off x="8341560" y="6452640"/>
            <a:ext cx="809280" cy="3762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1" lang="ru-RU" sz="1600" spc="-1" strike="noStrike">
                <a:solidFill>
                  <a:srgbClr val="0070c0"/>
                </a:solidFill>
                <a:latin typeface="Calibri"/>
              </a:defRPr>
            </a:lvl1pPr>
          </a:lstStyle>
          <a:p>
            <a:pPr algn="ctr">
              <a:lnSpc>
                <a:spcPct val="100000"/>
              </a:lnSpc>
              <a:buNone/>
            </a:pPr>
            <a:fld id="{BA489395-F4DF-4288-A25E-F5109F82A96A}" type="slidenum">
              <a:rPr b="1" lang="ru-RU" sz="1600" spc="-1" strike="noStrike">
                <a:solidFill>
                  <a:srgbClr val="0070c0"/>
                </a:solidFill>
                <a:latin typeface="Calibri"/>
              </a:rPr>
              <a:t>1</a:t>
            </a:fld>
            <a:endParaRPr b="0" lang="ru-RU" sz="1600" spc="-1" strike="noStrike">
              <a:latin typeface="Times New Roman"/>
            </a:endParaRPr>
          </a:p>
        </p:txBody>
      </p:sp>
      <p:sp>
        <p:nvSpPr>
          <p:cNvPr id="55" name="TextBox 19"/>
          <p:cNvSpPr/>
          <p:nvPr/>
        </p:nvSpPr>
        <p:spPr>
          <a:xfrm>
            <a:off x="5616360" y="5517360"/>
            <a:ext cx="3418200" cy="28620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9720" rIns="99720" tIns="56880" bIns="56880" anchor="ctr">
            <a:noAutofit/>
          </a:bodyPr>
          <a:p>
            <a:pPr algn="ctr">
              <a:lnSpc>
                <a:spcPct val="90000"/>
              </a:lnSpc>
              <a:spcAft>
                <a:spcPts val="420"/>
              </a:spcAft>
              <a:buNone/>
              <a:tabLst>
                <a:tab algn="l" pos="0"/>
              </a:tabLst>
            </a:pPr>
            <a:r>
              <a:rPr b="1" lang="ru-RU" sz="1200" spc="-1" strike="noStrike">
                <a:solidFill>
                  <a:srgbClr val="ffffff"/>
                </a:solidFill>
                <a:latin typeface="Arial"/>
                <a:ea typeface="DejaVu Sans"/>
              </a:rPr>
              <a:t>Контактная информация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56" name="TextBox 20"/>
          <p:cNvSpPr/>
          <p:nvPr/>
        </p:nvSpPr>
        <p:spPr>
          <a:xfrm>
            <a:off x="5580000" y="5805360"/>
            <a:ext cx="3418200" cy="637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Тихонов Андрей Валентинович / +7-915-319-10-50 (время + 9 часов к Москве):  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E-mail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: tikhonov-ava@rosenergoatom.ru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57" name="Picture 2" descr=""/>
          <p:cNvPicPr/>
          <p:nvPr/>
        </p:nvPicPr>
        <p:blipFill>
          <a:blip r:embed="rId2"/>
          <a:stretch/>
        </p:blipFill>
        <p:spPr>
          <a:xfrm>
            <a:off x="198360" y="1302840"/>
            <a:ext cx="4966920" cy="3046680"/>
          </a:xfrm>
          <a:prstGeom prst="rect">
            <a:avLst/>
          </a:prstGeom>
          <a:ln w="0">
            <a:noFill/>
          </a:ln>
          <a:effectLst>
            <a:outerShdw algn="tl" blurRad="291960" dir="2700000" dist="138479" rotWithShape="0">
              <a:srgbClr val="333333">
                <a:alpha val="65000"/>
              </a:srgbClr>
            </a:outerShdw>
          </a:effectLst>
        </p:spPr>
      </p:pic>
      <p:sp>
        <p:nvSpPr>
          <p:cNvPr id="58" name="TextBox 18"/>
          <p:cNvSpPr/>
          <p:nvPr/>
        </p:nvSpPr>
        <p:spPr>
          <a:xfrm>
            <a:off x="251640" y="1340640"/>
            <a:ext cx="4860360" cy="94212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1400" spc="-1" strike="noStrike">
                <a:solidFill>
                  <a:srgbClr val="0070c0"/>
                </a:solidFill>
                <a:latin typeface="Calibri"/>
                <a:ea typeface="DejaVu Sans"/>
              </a:rPr>
              <a:t>Аукцион на понижение, начальная стоимость 53 936 457,21 рублей, цена отсечения 15 545 696 рублей, шаг аукциона 959 769,03 рублей, размер задатка 1 554 569,60 рублей, период приема заявок 05.03.2024-08.04.2024</a:t>
            </a:r>
            <a:endParaRPr b="0" lang="ru-RU" sz="1400" spc="-1" strike="noStrike">
              <a:latin typeface="Arial"/>
            </a:endParaRPr>
          </a:p>
        </p:txBody>
      </p:sp>
      <p:pic>
        <p:nvPicPr>
          <p:cNvPr id="59" name="Picture 2" descr=""/>
          <p:cNvPicPr/>
          <p:nvPr/>
        </p:nvPicPr>
        <p:blipFill>
          <a:blip r:embed="rId3"/>
          <a:stretch/>
        </p:blipFill>
        <p:spPr>
          <a:xfrm>
            <a:off x="198360" y="4510800"/>
            <a:ext cx="2410920" cy="1768680"/>
          </a:xfrm>
          <a:prstGeom prst="rect">
            <a:avLst/>
          </a:prstGeom>
          <a:ln w="0">
            <a:noFill/>
          </a:ln>
          <a:effectLst>
            <a:outerShdw algn="tl" blurRad="291960" dir="2700000" dist="138479" rotWithShape="0">
              <a:srgbClr val="333333">
                <a:alpha val="65000"/>
              </a:srgbClr>
            </a:outerShdw>
          </a:effectLst>
        </p:spPr>
      </p:pic>
      <p:pic>
        <p:nvPicPr>
          <p:cNvPr id="60" name="Picture 2" descr=""/>
          <p:cNvPicPr/>
          <p:nvPr/>
        </p:nvPicPr>
        <p:blipFill>
          <a:blip r:embed="rId4"/>
          <a:stretch/>
        </p:blipFill>
        <p:spPr>
          <a:xfrm>
            <a:off x="2735640" y="4519800"/>
            <a:ext cx="2410920" cy="1745280"/>
          </a:xfrm>
          <a:prstGeom prst="rect">
            <a:avLst/>
          </a:prstGeom>
          <a:ln w="0">
            <a:noFill/>
          </a:ln>
          <a:effectLst>
            <a:outerShdw algn="tl" blurRad="291960" dir="2700000" dist="138479" rotWithShape="0">
              <a:srgbClr val="333333">
                <a:alpha val="65000"/>
              </a:srgbClr>
            </a:outerShdw>
          </a:effectLst>
        </p:spPr>
      </p:pic>
      <p:sp>
        <p:nvSpPr>
          <p:cNvPr id="61" name="TextBox 7"/>
          <p:cNvSpPr/>
          <p:nvPr/>
        </p:nvSpPr>
        <p:spPr>
          <a:xfrm>
            <a:off x="683640" y="5229360"/>
            <a:ext cx="1438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Фото актива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2" name="TextBox 26"/>
          <p:cNvSpPr/>
          <p:nvPr/>
        </p:nvSpPr>
        <p:spPr>
          <a:xfrm>
            <a:off x="3222000" y="5211360"/>
            <a:ext cx="1438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Фото актива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63" name="TextBox 8"/>
          <p:cNvSpPr/>
          <p:nvPr/>
        </p:nvSpPr>
        <p:spPr>
          <a:xfrm>
            <a:off x="161280" y="6291720"/>
            <a:ext cx="667836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Ссылка на ЭТП: </a:t>
            </a:r>
            <a:r>
              <a:rPr b="1" lang="ru-RU" sz="1400" spc="-1" strike="noStrike">
                <a:solidFill>
                  <a:srgbClr val="000000"/>
                </a:solidFill>
                <a:latin typeface="Calibri"/>
                <a:ea typeface="DejaVu Sans"/>
                <a:hlinkClick r:id="rId5"/>
              </a:rPr>
              <a:t>https://www.fabrikant.ru/v2/trades/procedure/view/F0nwkoUYGGlGmqQsy2uH1g/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64" name=""/>
          <p:cNvSpPr/>
          <p:nvPr/>
        </p:nvSpPr>
        <p:spPr>
          <a:xfrm>
            <a:off x="5649120" y="1818720"/>
            <a:ext cx="3349800" cy="609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Протяженность: 920 м 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Право: собственность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Обременения: отсутствуют</a:t>
            </a:r>
            <a:endParaRPr b="0" lang="ru-RU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ru-RU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Год постройки: 2019</a:t>
            </a:r>
            <a:endParaRPr b="0" lang="ru-RU" sz="1200" spc="-1" strike="noStrike">
              <a:latin typeface="Arial"/>
            </a:endParaRPr>
          </a:p>
        </p:txBody>
      </p:sp>
      <p:pic>
        <p:nvPicPr>
          <p:cNvPr id="65" name="" descr=""/>
          <p:cNvPicPr/>
          <p:nvPr/>
        </p:nvPicPr>
        <p:blipFill>
          <a:blip r:embed="rId6"/>
          <a:stretch/>
        </p:blipFill>
        <p:spPr>
          <a:xfrm>
            <a:off x="900000" y="2278080"/>
            <a:ext cx="3418920" cy="2040840"/>
          </a:xfrm>
          <a:prstGeom prst="rect">
            <a:avLst/>
          </a:prstGeom>
          <a:ln w="0">
            <a:noFill/>
          </a:ln>
        </p:spPr>
      </p:pic>
      <p:pic>
        <p:nvPicPr>
          <p:cNvPr id="66" name="" descr=""/>
          <p:cNvPicPr/>
          <p:nvPr/>
        </p:nvPicPr>
        <p:blipFill>
          <a:blip r:embed="rId7"/>
          <a:stretch/>
        </p:blipFill>
        <p:spPr>
          <a:xfrm>
            <a:off x="198360" y="4328640"/>
            <a:ext cx="3418920" cy="1950840"/>
          </a:xfrm>
          <a:prstGeom prst="rect">
            <a:avLst/>
          </a:prstGeom>
          <a:ln w="0">
            <a:noFill/>
          </a:ln>
        </p:spPr>
      </p:pic>
      <p:pic>
        <p:nvPicPr>
          <p:cNvPr id="67" name="" descr=""/>
          <p:cNvPicPr/>
          <p:nvPr/>
        </p:nvPicPr>
        <p:blipFill>
          <a:blip r:embed="rId8"/>
          <a:stretch/>
        </p:blipFill>
        <p:spPr>
          <a:xfrm>
            <a:off x="3614040" y="4319280"/>
            <a:ext cx="1551240" cy="1945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4677</TotalTime>
  <Application>LibreOffice/7.3.2.2$Linux_X86_64 LibreOffice_project/a5b96ee41d13f834e1280f68bb84c718171a2d31</Application>
  <AppVersion>15.0000</AppVersion>
  <Words>268</Words>
  <Paragraphs>73</Paragraphs>
  <Company>Rosatom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2016-10-31T13:36:47Z</dcterms:created>
  <dc:creator>Горина Зоя Александровна</dc:creator>
  <dc:description/>
  <dc:language>ru-RU</dc:language>
  <cp:lastModifiedBy/>
  <dcterms:modified xsi:type="dcterms:W3CDTF">2024-03-05T13:57:32Z</dcterms:modified>
  <cp:revision>69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Экран (4:3)</vt:lpwstr>
  </property>
  <property fmtid="{D5CDD505-2E9C-101B-9397-08002B2CF9AE}" pid="4" name="Slides">
    <vt:i4>2</vt:i4>
  </property>
</Properties>
</file>